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7" r:id="rId3"/>
    <p:sldId id="323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4" r:id="rId14"/>
    <p:sldId id="330" r:id="rId15"/>
    <p:sldId id="315" r:id="rId16"/>
    <p:sldId id="34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08" r:id="rId26"/>
    <p:sldId id="310" r:id="rId27"/>
    <p:sldId id="311" r:id="rId28"/>
    <p:sldId id="312" r:id="rId29"/>
    <p:sldId id="331" r:id="rId30"/>
    <p:sldId id="313" r:id="rId31"/>
    <p:sldId id="314" r:id="rId32"/>
    <p:sldId id="316" r:id="rId33"/>
    <p:sldId id="317" r:id="rId34"/>
    <p:sldId id="318" r:id="rId35"/>
    <p:sldId id="320" r:id="rId36"/>
    <p:sldId id="321" r:id="rId37"/>
    <p:sldId id="319" r:id="rId38"/>
    <p:sldId id="341" r:id="rId39"/>
    <p:sldId id="326" r:id="rId40"/>
    <p:sldId id="325" r:id="rId41"/>
    <p:sldId id="324" r:id="rId42"/>
    <p:sldId id="327" r:id="rId43"/>
    <p:sldId id="328" r:id="rId44"/>
    <p:sldId id="3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venkatesh, Polnati" initials="HP" lastIdx="1" clrIdx="0">
    <p:extLst>
      <p:ext uri="{19B8F6BF-5375-455C-9EA6-DF929625EA0E}">
        <p15:presenceInfo xmlns:p15="http://schemas.microsoft.com/office/powerpoint/2012/main" userId="S::harivenkatesh_polnati@optum.com::8cadc304-d530-448a-8a93-e5abb1fbdb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63"/>
    <p:restoredTop sz="94697"/>
  </p:normalViewPr>
  <p:slideViewPr>
    <p:cSldViewPr snapToGrid="0" snapToObjects="1">
      <p:cViewPr varScale="1">
        <p:scale>
          <a:sx n="142" d="100"/>
          <a:sy n="142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01F27-B3F9-5949-89E9-3CB726D908D3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35CB-B668-3E4E-998C-52C3FFF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35CB-B668-3E4E-998C-52C3FFF4C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C02-637C-2648-A75C-84D8281D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F066-A57A-A340-B097-5A3D9AB9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127-BAAD-454A-8E4C-0D58BBCF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4EF9-01A9-314E-A67D-CE7B11A3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6F46-5A27-EB43-8011-1436E1DB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B17-EFE9-184B-987E-5F2639E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742E-6503-7945-88CA-A498B735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B28D-94F2-4340-9DD9-6BF94424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D919-0292-524A-A774-66CD56A6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F4E5-E042-2049-805F-AD955F0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8E319-D659-A148-B050-AE21702F8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07174-16C1-1143-BA24-46ADF7044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3C2-14BA-9D48-AF0A-E395FBC3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1C8F-6588-4F4D-ADB7-55F2D048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054-962E-D940-AF60-82FC2B2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072-BE80-0C41-8F33-CF945C5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E1DA-4BED-A14C-8B27-2E58304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196A-9A20-104F-8B8C-DC96A863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2321-1964-B845-BC2F-8CD4543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E7BA-5BE7-B042-91E9-377D02D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3B5-264B-A144-B261-74567A5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3CDF-7B88-574F-9807-A4FE0F77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C152-6CC9-264B-AA7C-4A3EF89A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1FB5-5C6F-3945-82EE-792C446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F9EA-7D53-294B-94AF-47E37EED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E993-228B-E54C-B470-20D1719F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1FF1-ADA9-2243-BF8F-7E874CE3F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1035-420F-6F4F-ADBC-EA7FEAD9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2245-E006-294E-B9A1-508BD2F5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8267-ED22-0847-A095-207D702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0CDC-17FF-1F4A-BC1F-B92B44E4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02B0-E3F4-2E47-A23C-9559182D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5CF4-E11E-DF42-B9FD-A412A861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C1E2-904A-4A4B-BF44-8C0F3EDF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0FE18-9F31-B34B-8790-A1256EF9C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42C53-6554-DE4A-A8C4-3C13F595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DF72-6A97-5047-81AA-2960FDA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8C8C4-C4DC-134F-A711-17A89FE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DB71-3D44-384D-9B67-A4120AAD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BFF7-B4A6-8047-9FD4-4EADB9C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C2A8-AA47-0243-81B1-6312786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C5C92-A8D8-1F49-8183-DDB77CC6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1276-A2D3-FE44-839F-2D4C41D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D6D9C-A167-FD47-BCD9-385DBAAA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D39B-08CE-6940-B58F-EEEDD45A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3F74-9395-3547-AE3D-C2EB10DC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B0B-7BA2-6D45-9EEE-0CBA5B3A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2164-698B-8D43-A2FF-274A568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F53F3-DE45-4C43-AA5D-11EFFAFDC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4EB8-658C-A640-BABD-277AD83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4872-9363-4842-A1C3-C684CF9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A00E-FF12-9148-903C-C2A5AC18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D58-5715-D64C-AE34-CE101F05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C6D54-5AD1-5A4E-87FA-492AE2215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DF389-1C4B-A749-B7AC-93D5ECF26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B058-6FBC-584C-AA7A-6350EA0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072D-5CB6-E547-A106-9706C62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9430-3374-3A46-ACED-2DC1972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43A29-F39C-A84B-A546-A4DAA771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4127-FB6C-B545-AA0C-72FF993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3D0-E8C0-D94A-BC8C-7F89778D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D90A-A04D-1049-9B6F-0D3DCFDD072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E3AF-776B-7A4F-AC4E-5EF09FE5D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77F8-BA44-8449-8235-07C2079F4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Algorithms.html" TargetMode="External"/><Relationship Id="rId2" Type="http://schemas.openxmlformats.org/officeDocument/2006/relationships/hyperlink" Target="https://visualgo.net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st.ocks.org/mike/algorithm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tutorial/java/generics/why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99A-9C36-CC4C-8A54-B1CB89CA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563" y="1943742"/>
            <a:ext cx="7500257" cy="783092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8E603-74C0-3348-9B19-06D56DCD4AD8}"/>
              </a:ext>
            </a:extLst>
          </p:cNvPr>
          <p:cNvSpPr txBox="1"/>
          <p:nvPr/>
        </p:nvSpPr>
        <p:spPr>
          <a:xfrm>
            <a:off x="9473454" y="5902779"/>
            <a:ext cx="18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CFE5-5706-D94F-90EF-DF243A20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E4D29-A9D4-BE43-8C06-38C7B37D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3398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E7CF-F517-D84C-B08C-3C2452B7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LinkedList </a:t>
            </a:r>
            <a:r>
              <a:rPr lang="en-US" sz="1600" dirty="0"/>
              <a:t>(</a:t>
            </a:r>
            <a:r>
              <a:rPr lang="en-US" sz="1600" dirty="0" err="1"/>
              <a:t>DoublyLinkedList</a:t>
            </a:r>
            <a:r>
              <a:rPr lang="en-US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EBA5D-C719-A241-8FE1-96F7701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9494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AB99-6282-5F4A-8442-89D5ABB0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9"/>
            <a:ext cx="10515600" cy="847561"/>
          </a:xfrm>
        </p:spPr>
        <p:txBody>
          <a:bodyPr/>
          <a:lstStyle/>
          <a:p>
            <a:r>
              <a:rPr lang="en-US" dirty="0"/>
              <a:t>Vector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21AA2-B5D2-3349-974B-B44A76B9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60882"/>
            <a:ext cx="10985500" cy="295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B6EBA-8F9D-8749-B412-07FCCCBB5841}"/>
              </a:ext>
            </a:extLst>
          </p:cNvPr>
          <p:cNvSpPr txBox="1"/>
          <p:nvPr/>
        </p:nvSpPr>
        <p:spPr>
          <a:xfrm>
            <a:off x="734016" y="3264138"/>
            <a:ext cx="323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  <a:r>
              <a:rPr lang="en-US" dirty="0"/>
              <a:t> - LIFO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F10302-6D75-A44E-80CB-55E58BD4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9" y="3952087"/>
            <a:ext cx="82550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A877D-1D9C-744F-ABF6-2A7156A14536}"/>
              </a:ext>
            </a:extLst>
          </p:cNvPr>
          <p:cNvSpPr txBox="1"/>
          <p:nvPr/>
        </p:nvSpPr>
        <p:spPr>
          <a:xfrm>
            <a:off x="1245870" y="56454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445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042F-7BC2-CF44-BED4-0D808C85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9"/>
            <a:ext cx="9533965" cy="952687"/>
          </a:xfrm>
        </p:spPr>
        <p:txBody>
          <a:bodyPr>
            <a:normAutofit/>
          </a:bodyPr>
          <a:lstStyle/>
          <a:p>
            <a:r>
              <a:rPr lang="en-US" dirty="0"/>
              <a:t>Iteration Approaches for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7265-72CD-8D4E-9835-5565880E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414"/>
            <a:ext cx="10515600" cy="1939551"/>
          </a:xfrm>
        </p:spPr>
        <p:txBody>
          <a:bodyPr/>
          <a:lstStyle/>
          <a:p>
            <a:r>
              <a:rPr lang="en-US" dirty="0"/>
              <a:t>Indexed for loop</a:t>
            </a:r>
          </a:p>
          <a:p>
            <a:r>
              <a:rPr lang="en-US" dirty="0"/>
              <a:t>Enhanced for loop</a:t>
            </a:r>
          </a:p>
          <a:p>
            <a:r>
              <a:rPr lang="en-US" dirty="0"/>
              <a:t>An Iterator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FBC4-0310-194E-8A33-BAD273E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6965"/>
            <a:ext cx="4382819" cy="159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4EA78-2FE9-D945-8986-F6A5746D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57" y="3001097"/>
            <a:ext cx="4605705" cy="1599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C3A4C-6C5E-E445-8F27-D1FF93FFB736}"/>
              </a:ext>
            </a:extLst>
          </p:cNvPr>
          <p:cNvSpPr txBox="1"/>
          <p:nvPr/>
        </p:nvSpPr>
        <p:spPr>
          <a:xfrm>
            <a:off x="565608" y="3167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895AD-64AB-3048-B3FF-B06E95E5754E}"/>
              </a:ext>
            </a:extLst>
          </p:cNvPr>
          <p:cNvSpPr txBox="1"/>
          <p:nvPr/>
        </p:nvSpPr>
        <p:spPr>
          <a:xfrm>
            <a:off x="5731914" y="3167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86D47-7C96-784F-9368-38504D5A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96" y="4655913"/>
            <a:ext cx="6425082" cy="2169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1F44D-2EBF-EC4C-8FE4-7B0CC6D6D85B}"/>
              </a:ext>
            </a:extLst>
          </p:cNvPr>
          <p:cNvSpPr txBox="1"/>
          <p:nvPr/>
        </p:nvSpPr>
        <p:spPr>
          <a:xfrm>
            <a:off x="9935066" y="5800929"/>
            <a:ext cx="195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Iterator Interface</a:t>
            </a:r>
          </a:p>
        </p:txBody>
      </p:sp>
    </p:spTree>
    <p:extLst>
      <p:ext uri="{BB962C8B-B14F-4D97-AF65-F5344CB8AC3E}">
        <p14:creationId xmlns:p14="http://schemas.microsoft.com/office/powerpoint/2010/main" val="67494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A7AA-4203-A746-959D-75E95BEC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64" y="143876"/>
            <a:ext cx="4495330" cy="578019"/>
          </a:xfrm>
        </p:spPr>
        <p:txBody>
          <a:bodyPr>
            <a:normAutofit fontScale="90000"/>
          </a:bodyPr>
          <a:lstStyle/>
          <a:p>
            <a:r>
              <a:rPr lang="en-US" dirty="0"/>
              <a:t>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ACB2-8825-EC45-AAB1-79A300B9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996" y="1021720"/>
            <a:ext cx="2814918" cy="2050540"/>
          </a:xfrm>
        </p:spPr>
        <p:txBody>
          <a:bodyPr>
            <a:noAutofit/>
          </a:bodyPr>
          <a:lstStyle/>
          <a:p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 – (n elements)</a:t>
            </a:r>
          </a:p>
          <a:p>
            <a:pPr marL="0" indent="0">
              <a:buNone/>
            </a:pPr>
            <a:r>
              <a:rPr lang="en-US" sz="1600" dirty="0"/>
              <a:t>   get -&gt; O(1)</a:t>
            </a:r>
          </a:p>
          <a:p>
            <a:pPr marL="0" indent="0">
              <a:buNone/>
            </a:pPr>
            <a:r>
              <a:rPr lang="en-US" sz="1600" dirty="0"/>
              <a:t>   set -&gt; O(1)  (replace/update)</a:t>
            </a:r>
          </a:p>
          <a:p>
            <a:pPr marL="0" indent="0">
              <a:buNone/>
            </a:pPr>
            <a:r>
              <a:rPr lang="en-US" sz="1600" dirty="0"/>
              <a:t>   contains -&gt; O(n)</a:t>
            </a:r>
          </a:p>
          <a:p>
            <a:pPr marL="0" indent="0">
              <a:buNone/>
            </a:pPr>
            <a:r>
              <a:rPr lang="en-US" sz="1600" dirty="0"/>
              <a:t>   remove(0) -&gt; O(n)</a:t>
            </a:r>
          </a:p>
          <a:p>
            <a:pPr marL="0" indent="0">
              <a:buNone/>
            </a:pPr>
            <a:r>
              <a:rPr lang="en-US" sz="1600" dirty="0"/>
              <a:t>   add(0) -&gt; O(n)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4F6A80-5763-8F43-BE78-3B0ECA3B457F}"/>
              </a:ext>
            </a:extLst>
          </p:cNvPr>
          <p:cNvSpPr txBox="1">
            <a:spLocks/>
          </p:cNvSpPr>
          <p:nvPr/>
        </p:nvSpPr>
        <p:spPr>
          <a:xfrm>
            <a:off x="6396319" y="991259"/>
            <a:ext cx="3180818" cy="233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LinkedList – (n elements)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get -&gt;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set -&gt; O(n) (replace/update)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contains -&gt;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remove(0) -&gt;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add(0) -&gt;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5C7596-93F2-7C46-9C2A-66DD0DA9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798" y="3583761"/>
            <a:ext cx="4235116" cy="11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13E870-BC8E-C74B-BE4F-EB416A9C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09" y="3322344"/>
            <a:ext cx="3722370" cy="191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9CB10-D8D2-5D47-B933-5A4DCE5AEAA7}"/>
              </a:ext>
            </a:extLst>
          </p:cNvPr>
          <p:cNvSpPr txBox="1"/>
          <p:nvPr/>
        </p:nvSpPr>
        <p:spPr>
          <a:xfrm>
            <a:off x="3742205" y="5461128"/>
            <a:ext cx="470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to use What:</a:t>
            </a:r>
            <a:br>
              <a:rPr lang="en-US" dirty="0"/>
            </a:br>
            <a:r>
              <a:rPr lang="en-US" dirty="0"/>
              <a:t>Position based Access -&gt;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Lot of additions and removals  -&gt; LinkedList</a:t>
            </a:r>
          </a:p>
        </p:txBody>
      </p:sp>
    </p:spTree>
    <p:extLst>
      <p:ext uri="{BB962C8B-B14F-4D97-AF65-F5344CB8AC3E}">
        <p14:creationId xmlns:p14="http://schemas.microsoft.com/office/powerpoint/2010/main" val="318071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9972-E638-9441-B731-5A03910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D586-4467-8248-9B6A-3C6909D72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148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https://visualgo.net/en</a:t>
            </a:r>
            <a:endParaRPr lang="en-US" dirty="0"/>
          </a:p>
          <a:p>
            <a:r>
              <a:rPr lang="en-US" dirty="0">
                <a:hlinkClick r:id="rId3"/>
              </a:rPr>
              <a:t>https://www.cs.usfca.edu/~galles/visualization/Algorithms.html</a:t>
            </a:r>
            <a:endParaRPr lang="en-US" dirty="0"/>
          </a:p>
          <a:p>
            <a:r>
              <a:rPr lang="en-US" dirty="0">
                <a:hlinkClick r:id="rId4"/>
              </a:rPr>
              <a:t>https://bost.ocks.org/mike/algorithms/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4434-EBA3-C546-9D8B-D72F26FB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258" y="2238749"/>
            <a:ext cx="5544671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/>
              <a:t>Equality in </a:t>
            </a:r>
            <a:r>
              <a:rPr lang="en-US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264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FD31-920C-1B45-9A72-A1D2DE0C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104" y="172128"/>
            <a:ext cx="4441988" cy="522141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in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5C16-8C91-EE4C-89BD-3A0D0C50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49" y="923393"/>
            <a:ext cx="5647442" cy="522141"/>
          </a:xfrm>
        </p:spPr>
        <p:txBody>
          <a:bodyPr/>
          <a:lstStyle/>
          <a:p>
            <a:r>
              <a:rPr lang="en-US" dirty="0"/>
              <a:t>Equality  =&gt;     (the == operator)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C3C26-3317-8C4B-91DA-97FBD218A98A}"/>
              </a:ext>
            </a:extLst>
          </p:cNvPr>
          <p:cNvSpPr txBox="1"/>
          <p:nvPr/>
        </p:nvSpPr>
        <p:spPr>
          <a:xfrm>
            <a:off x="1866507" y="1737331"/>
            <a:ext cx="2573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Primitives</a:t>
            </a:r>
          </a:p>
          <a:p>
            <a:endParaRPr lang="en-US" dirty="0"/>
          </a:p>
          <a:p>
            <a:r>
              <a:rPr lang="en-US" dirty="0"/>
              <a:t>5 == 5</a:t>
            </a:r>
          </a:p>
          <a:p>
            <a:r>
              <a:rPr lang="en-US" dirty="0"/>
              <a:t>2.0 == 2.0</a:t>
            </a:r>
          </a:p>
          <a:p>
            <a:r>
              <a:rPr lang="en-US" dirty="0"/>
              <a:t>‘a’ == ‘a’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D75CB-14C2-6646-B7B9-81CCC0DEABA2}"/>
              </a:ext>
            </a:extLst>
          </p:cNvPr>
          <p:cNvSpPr txBox="1"/>
          <p:nvPr/>
        </p:nvSpPr>
        <p:spPr>
          <a:xfrm>
            <a:off x="6928701" y="1737331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13E5B-B156-D04D-8463-FB897A5E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35" y="2690920"/>
            <a:ext cx="3689292" cy="1767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5C2465-3B29-8149-AF15-5CC799EE86FA}"/>
              </a:ext>
            </a:extLst>
          </p:cNvPr>
          <p:cNvSpPr txBox="1"/>
          <p:nvPr/>
        </p:nvSpPr>
        <p:spPr>
          <a:xfrm>
            <a:off x="8229877" y="2770094"/>
            <a:ext cx="28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9CC41-462A-CD48-A840-4CB28ED0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35" y="4917127"/>
            <a:ext cx="4081008" cy="1574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F4F1B-EFBA-3747-A843-3EB6E1212A03}"/>
              </a:ext>
            </a:extLst>
          </p:cNvPr>
          <p:cNvSpPr txBox="1"/>
          <p:nvPr/>
        </p:nvSpPr>
        <p:spPr>
          <a:xfrm>
            <a:off x="995082" y="3643342"/>
            <a:ext cx="368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.equals() method?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35C9A-A2D0-884B-BF44-FB3B1FF3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9" y="4790981"/>
            <a:ext cx="56388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78A72-2663-DE4D-BF4A-8E8566976EA7}"/>
              </a:ext>
            </a:extLst>
          </p:cNvPr>
          <p:cNvSpPr txBox="1"/>
          <p:nvPr/>
        </p:nvSpPr>
        <p:spPr>
          <a:xfrm>
            <a:off x="1705465" y="45209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are equal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88660-D825-8B44-96B4-6C8EC371C922}"/>
              </a:ext>
            </a:extLst>
          </p:cNvPr>
          <p:cNvSpPr txBox="1"/>
          <p:nvPr/>
        </p:nvSpPr>
        <p:spPr>
          <a:xfrm>
            <a:off x="7639517" y="5197381"/>
            <a:ext cx="73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D091C-6032-9A41-ABBF-CE9CC9FDDEF0}"/>
              </a:ext>
            </a:extLst>
          </p:cNvPr>
          <p:cNvSpPr txBox="1"/>
          <p:nvPr/>
        </p:nvSpPr>
        <p:spPr>
          <a:xfrm>
            <a:off x="7649851" y="6399750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O/P =&gt; 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C769-278E-4D46-BD7E-1FCEDBA31D89}"/>
              </a:ext>
            </a:extLst>
          </p:cNvPr>
          <p:cNvSpPr txBox="1"/>
          <p:nvPr/>
        </p:nvSpPr>
        <p:spPr>
          <a:xfrm>
            <a:off x="8371002" y="382800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O/P =&gt;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E193F-8B14-5844-A0BF-7854B5270D58}"/>
              </a:ext>
            </a:extLst>
          </p:cNvPr>
          <p:cNvSpPr txBox="1"/>
          <p:nvPr/>
        </p:nvSpPr>
        <p:spPr>
          <a:xfrm>
            <a:off x="7362936" y="2965059"/>
            <a:ext cx="73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C3D5E-7492-814F-9EA7-B93A65DCC9CD}"/>
              </a:ext>
            </a:extLst>
          </p:cNvPr>
          <p:cNvSpPr txBox="1"/>
          <p:nvPr/>
        </p:nvSpPr>
        <p:spPr>
          <a:xfrm>
            <a:off x="6875929" y="4823012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C067B-DC5F-5A42-A965-7905D0D8F319}"/>
              </a:ext>
            </a:extLst>
          </p:cNvPr>
          <p:cNvSpPr txBox="1"/>
          <p:nvPr/>
        </p:nvSpPr>
        <p:spPr>
          <a:xfrm>
            <a:off x="8811491" y="4729018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st2</a:t>
            </a:r>
          </a:p>
        </p:txBody>
      </p:sp>
    </p:spTree>
    <p:extLst>
      <p:ext uri="{BB962C8B-B14F-4D97-AF65-F5344CB8AC3E}">
        <p14:creationId xmlns:p14="http://schemas.microsoft.com/office/powerpoint/2010/main" val="403989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8339-F9E2-3D45-ADB1-A25BFBEA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506" y="158938"/>
            <a:ext cx="5813612" cy="791322"/>
          </a:xfrm>
        </p:spPr>
        <p:txBody>
          <a:bodyPr/>
          <a:lstStyle/>
          <a:p>
            <a:r>
              <a:rPr lang="en-US" dirty="0"/>
              <a:t>Hashing and </a:t>
            </a:r>
            <a:r>
              <a:rPr lang="en-US" dirty="0" err="1"/>
              <a:t>hashcode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FB366-8ABB-444E-A7B2-6722CA4F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9" y="1828800"/>
            <a:ext cx="4449856" cy="202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13051-D28E-274C-A854-CA7F565308AA}"/>
              </a:ext>
            </a:extLst>
          </p:cNvPr>
          <p:cNvSpPr txBox="1"/>
          <p:nvPr/>
        </p:nvSpPr>
        <p:spPr>
          <a:xfrm>
            <a:off x="1281953" y="1165412"/>
            <a:ext cx="597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Hashing means</a:t>
            </a:r>
            <a:r>
              <a:rPr lang="en-IN" sz="1600" dirty="0"/>
              <a:t> using some function or algorithm to map object data to some representative integer value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EBC6B-6154-374F-8CA1-53B545AF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61" y="4359618"/>
            <a:ext cx="4296955" cy="248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687FA-59BB-3042-A9AE-A6E7C9B6C6C5}"/>
              </a:ext>
            </a:extLst>
          </p:cNvPr>
          <p:cNvSpPr txBox="1"/>
          <p:nvPr/>
        </p:nvSpPr>
        <p:spPr>
          <a:xfrm>
            <a:off x="8136680" y="5259190"/>
            <a:ext cx="9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HF(x)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BFB12-A4CD-5042-8882-78AF13A31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79" y="1457799"/>
            <a:ext cx="5737521" cy="29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976B6-51CF-3149-A625-C87AE32E4654}"/>
              </a:ext>
            </a:extLst>
          </p:cNvPr>
          <p:cNvSpPr txBox="1"/>
          <p:nvPr/>
        </p:nvSpPr>
        <p:spPr>
          <a:xfrm>
            <a:off x="801553" y="1750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840EF-BC8D-5648-83E2-451B6F14FE01}"/>
              </a:ext>
            </a:extLst>
          </p:cNvPr>
          <p:cNvSpPr txBox="1"/>
          <p:nvPr/>
        </p:nvSpPr>
        <p:spPr>
          <a:xfrm>
            <a:off x="6388231" y="1678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8DC2E-6709-A241-B685-4624F3362320}"/>
              </a:ext>
            </a:extLst>
          </p:cNvPr>
          <p:cNvSpPr txBox="1"/>
          <p:nvPr/>
        </p:nvSpPr>
        <p:spPr>
          <a:xfrm>
            <a:off x="6281408" y="4506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C620C-3136-C94E-A54F-622A1C080DBD}"/>
              </a:ext>
            </a:extLst>
          </p:cNvPr>
          <p:cNvSpPr txBox="1"/>
          <p:nvPr/>
        </p:nvSpPr>
        <p:spPr>
          <a:xfrm>
            <a:off x="1676400" y="5029200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00A2F-A3A6-394C-978E-142C4FC502C4}"/>
              </a:ext>
            </a:extLst>
          </p:cNvPr>
          <p:cNvSpPr txBox="1"/>
          <p:nvPr/>
        </p:nvSpPr>
        <p:spPr>
          <a:xfrm>
            <a:off x="992751" y="5056094"/>
            <a:ext cx="368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.</a:t>
            </a:r>
            <a:r>
              <a:rPr lang="en-US" dirty="0" err="1"/>
              <a:t>hashCode</a:t>
            </a:r>
            <a:r>
              <a:rPr lang="en-US" dirty="0"/>
              <a:t>() method?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25AFE-5FBE-EB43-A512-FFC158C14790}"/>
              </a:ext>
            </a:extLst>
          </p:cNvPr>
          <p:cNvSpPr txBox="1"/>
          <p:nvPr/>
        </p:nvSpPr>
        <p:spPr>
          <a:xfrm>
            <a:off x="869576" y="4546746"/>
            <a:ext cx="80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87698-4C48-CA43-9966-F96C6306326D}"/>
              </a:ext>
            </a:extLst>
          </p:cNvPr>
          <p:cNvSpPr txBox="1"/>
          <p:nvPr/>
        </p:nvSpPr>
        <p:spPr>
          <a:xfrm>
            <a:off x="8440240" y="3559691"/>
            <a:ext cx="145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Accountant</a:t>
            </a:r>
          </a:p>
        </p:txBody>
      </p:sp>
    </p:spTree>
    <p:extLst>
      <p:ext uri="{BB962C8B-B14F-4D97-AF65-F5344CB8AC3E}">
        <p14:creationId xmlns:p14="http://schemas.microsoft.com/office/powerpoint/2010/main" val="215872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68BC-FB88-9749-ACA7-1088CE2A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482" y="472421"/>
            <a:ext cx="4220135" cy="647887"/>
          </a:xfrm>
        </p:spPr>
        <p:txBody>
          <a:bodyPr>
            <a:normAutofit fontScale="90000"/>
          </a:bodyPr>
          <a:lstStyle/>
          <a:p>
            <a:r>
              <a:rPr lang="en-US" dirty="0"/>
              <a:t>Sorting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92036-3226-FA47-BBBD-D0F9C182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3" y="2121834"/>
            <a:ext cx="3823821" cy="123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AAFCD-59B9-D84F-A04C-0FB53019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2121834"/>
            <a:ext cx="38608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96727-9200-8847-8109-F24F4BB2D22F}"/>
              </a:ext>
            </a:extLst>
          </p:cNvPr>
          <p:cNvSpPr txBox="1"/>
          <p:nvPr/>
        </p:nvSpPr>
        <p:spPr>
          <a:xfrm>
            <a:off x="6472518" y="3322915"/>
            <a:ext cx="405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it mean by object sorting ?</a:t>
            </a:r>
            <a:br>
              <a:rPr lang="en-US" dirty="0"/>
            </a:br>
            <a:r>
              <a:rPr lang="en-US" dirty="0"/>
              <a:t>Each object contains multiple properties.</a:t>
            </a:r>
          </a:p>
        </p:txBody>
      </p:sp>
    </p:spTree>
    <p:extLst>
      <p:ext uri="{BB962C8B-B14F-4D97-AF65-F5344CB8AC3E}">
        <p14:creationId xmlns:p14="http://schemas.microsoft.com/office/powerpoint/2010/main" val="31241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32B-D164-5E46-8199-7DA0DBA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17841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500" b="1" dirty="0"/>
            </a:br>
            <a:r>
              <a:rPr lang="en-US" sz="4800" b="1" dirty="0"/>
              <a:t>Collection Framework and Generics</a:t>
            </a:r>
            <a:br>
              <a:rPr lang="en-US" sz="4800" b="1" dirty="0"/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273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4FCDE-28FB-B546-A7FE-9F843CA4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7" y="640975"/>
            <a:ext cx="6463191" cy="3195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7C73E-60A6-9F42-9901-2EC436A8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14" y="3976274"/>
            <a:ext cx="4493914" cy="14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9EC29-916D-BD43-9B06-AF8A47C6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67" y="145238"/>
            <a:ext cx="5583518" cy="1264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862F8-EAF6-4D40-9E07-C934E59C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" y="1457857"/>
            <a:ext cx="5513306" cy="1654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0A4FF-AD33-D347-9304-7B75FF07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91" y="1348858"/>
            <a:ext cx="5587803" cy="1872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930D7-7B7E-B445-8496-BA48C90B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859" y="3552152"/>
            <a:ext cx="4398652" cy="1264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0406F-B0AE-664E-AB3E-145EE2D0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33" y="3298429"/>
            <a:ext cx="5825765" cy="3192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3F888-DAE6-3342-836B-18C1DE9BB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620" y="5170552"/>
            <a:ext cx="4896747" cy="1367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E6591-0258-434B-A234-DD7636C2FDC4}"/>
              </a:ext>
            </a:extLst>
          </p:cNvPr>
          <p:cNvSpPr txBox="1"/>
          <p:nvPr/>
        </p:nvSpPr>
        <p:spPr>
          <a:xfrm>
            <a:off x="6843859" y="4868788"/>
            <a:ext cx="15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Shorter 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66202-85E1-474F-A099-8C32E9548327}"/>
              </a:ext>
            </a:extLst>
          </p:cNvPr>
          <p:cNvSpPr txBox="1"/>
          <p:nvPr/>
        </p:nvSpPr>
        <p:spPr>
          <a:xfrm>
            <a:off x="762000" y="122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59AA-2212-E044-B636-962E9F50362C}"/>
              </a:ext>
            </a:extLst>
          </p:cNvPr>
          <p:cNvSpPr txBox="1"/>
          <p:nvPr/>
        </p:nvSpPr>
        <p:spPr>
          <a:xfrm>
            <a:off x="10020693" y="1263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41E0C-3F41-194C-AD87-DF70BA1E2EC7}"/>
              </a:ext>
            </a:extLst>
          </p:cNvPr>
          <p:cNvSpPr txBox="1"/>
          <p:nvPr/>
        </p:nvSpPr>
        <p:spPr>
          <a:xfrm>
            <a:off x="10661715" y="34596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3017B-CDAD-534B-832B-99CC2B400EBC}"/>
              </a:ext>
            </a:extLst>
          </p:cNvPr>
          <p:cNvSpPr txBox="1"/>
          <p:nvPr/>
        </p:nvSpPr>
        <p:spPr>
          <a:xfrm>
            <a:off x="197963" y="3440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A8BB3-3553-4249-A086-E98AC4EE6F67}"/>
              </a:ext>
            </a:extLst>
          </p:cNvPr>
          <p:cNvSpPr txBox="1"/>
          <p:nvPr/>
        </p:nvSpPr>
        <p:spPr>
          <a:xfrm>
            <a:off x="6664751" y="5326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6491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F17A-785A-2144-890D-52A324F1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43" y="54432"/>
            <a:ext cx="6269611" cy="879213"/>
          </a:xfrm>
        </p:spPr>
        <p:txBody>
          <a:bodyPr>
            <a:normAutofit/>
          </a:bodyPr>
          <a:lstStyle/>
          <a:p>
            <a:r>
              <a:rPr lang="en-US" dirty="0"/>
              <a:t>Custom Comparators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C90A-6DF5-1343-B211-BD654AAD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1156322"/>
            <a:ext cx="10515600" cy="879213"/>
          </a:xfrm>
        </p:spPr>
        <p:txBody>
          <a:bodyPr/>
          <a:lstStyle/>
          <a:p>
            <a:r>
              <a:rPr lang="en-US" dirty="0"/>
              <a:t>Sometimes sorting depends on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85AF8-E55E-534E-BB6E-9EBD83B8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99" y="2292971"/>
            <a:ext cx="5997280" cy="289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036B6-8DFC-0D43-A035-6ED32F05D2F5}"/>
              </a:ext>
            </a:extLst>
          </p:cNvPr>
          <p:cNvSpPr txBox="1"/>
          <p:nvPr/>
        </p:nvSpPr>
        <p:spPr>
          <a:xfrm>
            <a:off x="659090" y="5634153"/>
            <a:ext cx="663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Comparable Interface  </a:t>
            </a:r>
            <a:r>
              <a:rPr lang="en-US" dirty="0"/>
              <a:t>we have only </a:t>
            </a:r>
            <a:r>
              <a:rPr lang="en-US" dirty="0" err="1"/>
              <a:t>compareTo</a:t>
            </a:r>
            <a:r>
              <a:rPr lang="en-US" dirty="0"/>
              <a:t> method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1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E8408-3967-EF40-B6A5-A5E1C0862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25" y="1165411"/>
            <a:ext cx="8044349" cy="27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B08FF-1CB0-1643-8C60-7B34E856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790569"/>
            <a:ext cx="8781149" cy="49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944A8-404B-4E4F-89AA-D47750AA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94" y="1048285"/>
            <a:ext cx="10359811" cy="3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58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5470-0BFD-AA4A-B18A-6785050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HashSet </a:t>
            </a:r>
            <a:r>
              <a:rPr lang="en-US" sz="1600" dirty="0"/>
              <a:t>(</a:t>
            </a:r>
            <a:r>
              <a:rPr lang="en-IN" sz="1600" b="1" dirty="0" err="1"/>
              <a:t>Hashtable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73062-34CD-4D4B-8B7C-0E51CE3D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9" y="1885950"/>
            <a:ext cx="5714084" cy="2514600"/>
          </a:xfrm>
          <a:prstGeom prst="rect">
            <a:avLst/>
          </a:prstGeom>
        </p:spPr>
      </p:pic>
      <p:pic>
        <p:nvPicPr>
          <p:cNvPr id="5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F3FB1A03-722E-BA4C-B58F-4D37E956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67" y="1522226"/>
            <a:ext cx="5648614" cy="28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52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A423-E41C-C84A-B5C1-173B8A0C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85750"/>
            <a:ext cx="6316980" cy="6327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TreeSet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TreeMap</a:t>
            </a:r>
            <a:r>
              <a:rPr lang="en-US" sz="1600" dirty="0"/>
              <a:t> (Red-</a:t>
            </a:r>
            <a:r>
              <a:rPr lang="en-US" sz="1600" dirty="0" err="1"/>
              <a:t>BlackTree</a:t>
            </a:r>
            <a:r>
              <a:rPr lang="en-US" sz="16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089C-B536-AB4A-ABE3-39DF9D85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764859"/>
            <a:ext cx="7695237" cy="284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1FCB0-F395-304D-8CD5-5B2A1013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30" y="989595"/>
            <a:ext cx="3518876" cy="2119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DBBC0-3804-104F-9E3C-5FB49F98BB82}"/>
              </a:ext>
            </a:extLst>
          </p:cNvPr>
          <p:cNvSpPr txBox="1"/>
          <p:nvPr/>
        </p:nvSpPr>
        <p:spPr>
          <a:xfrm>
            <a:off x="1078029" y="3811604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44358-EB9B-E24A-8466-2C91F18C7985}"/>
              </a:ext>
            </a:extLst>
          </p:cNvPr>
          <p:cNvSpPr txBox="1"/>
          <p:nvPr/>
        </p:nvSpPr>
        <p:spPr>
          <a:xfrm>
            <a:off x="1780673" y="4195993"/>
            <a:ext cx="22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comparable</a:t>
            </a:r>
          </a:p>
        </p:txBody>
      </p:sp>
    </p:spTree>
    <p:extLst>
      <p:ext uri="{BB962C8B-B14F-4D97-AF65-F5344CB8AC3E}">
        <p14:creationId xmlns:p14="http://schemas.microsoft.com/office/powerpoint/2010/main" val="231682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543D-9F20-2A41-A78F-E547F83B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IN" sz="1600" b="1" dirty="0" err="1"/>
              <a:t>LinkedHashMap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BCD9-B5CC-CB40-841B-2EFB6840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12192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998E-328B-A644-A1A7-22F259D3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473" y="134119"/>
            <a:ext cx="4225490" cy="741086"/>
          </a:xfrm>
        </p:spPr>
        <p:txBody>
          <a:bodyPr/>
          <a:lstStyle/>
          <a:p>
            <a:r>
              <a:rPr lang="en-US" dirty="0"/>
              <a:t>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BD52-53EF-2742-B90C-609C9B25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022118"/>
            <a:ext cx="10515600" cy="1187082"/>
          </a:xfrm>
        </p:spPr>
        <p:txBody>
          <a:bodyPr/>
          <a:lstStyle/>
          <a:p>
            <a:r>
              <a:rPr lang="en-US" dirty="0"/>
              <a:t>Position is not matter</a:t>
            </a:r>
          </a:p>
          <a:p>
            <a:r>
              <a:rPr lang="en-US" dirty="0"/>
              <a:t>Fast lookup (contains) – check something exists or not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43F1B-FB67-CD44-BA07-E7677B3811CF}"/>
              </a:ext>
            </a:extLst>
          </p:cNvPr>
          <p:cNvSpPr txBox="1"/>
          <p:nvPr/>
        </p:nvSpPr>
        <p:spPr>
          <a:xfrm>
            <a:off x="3453867" y="2877953"/>
            <a:ext cx="44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HashSet</a:t>
            </a:r>
            <a:r>
              <a:rPr lang="en-US" dirty="0"/>
              <a:t>       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en-US" dirty="0"/>
              <a:t>         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TreeSet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3AF10-B0EE-2547-B2E8-B0AB21575142}"/>
              </a:ext>
            </a:extLst>
          </p:cNvPr>
          <p:cNvSpPr txBox="1"/>
          <p:nvPr/>
        </p:nvSpPr>
        <p:spPr>
          <a:xfrm>
            <a:off x="2674129" y="3250857"/>
            <a:ext cx="24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is not important </a:t>
            </a:r>
          </a:p>
          <a:p>
            <a:r>
              <a:rPr lang="en-US" dirty="0"/>
              <a:t>Sorting is not important </a:t>
            </a:r>
          </a:p>
          <a:p>
            <a:r>
              <a:rPr lang="en-US" dirty="0"/>
              <a:t>Good Hashing Strategy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F2B3F-DC5B-2744-A0C5-5DED80FA2C80}"/>
              </a:ext>
            </a:extLst>
          </p:cNvPr>
          <p:cNvSpPr txBox="1"/>
          <p:nvPr/>
        </p:nvSpPr>
        <p:spPr>
          <a:xfrm>
            <a:off x="6017395" y="3386853"/>
            <a:ext cx="2348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is not important </a:t>
            </a:r>
          </a:p>
          <a:p>
            <a:r>
              <a:rPr lang="en-US" dirty="0"/>
              <a:t>Sorting is important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A46EB-BA99-1649-A379-DC9CCDBF2161}"/>
              </a:ext>
            </a:extLst>
          </p:cNvPr>
          <p:cNvSpPr txBox="1"/>
          <p:nvPr/>
        </p:nvSpPr>
        <p:spPr>
          <a:xfrm>
            <a:off x="2674129" y="4192546"/>
            <a:ext cx="2146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– O(1)</a:t>
            </a:r>
          </a:p>
          <a:p>
            <a:r>
              <a:rPr lang="en-US" dirty="0"/>
              <a:t>remove – O(1)</a:t>
            </a:r>
          </a:p>
          <a:p>
            <a:r>
              <a:rPr lang="en-US" dirty="0"/>
              <a:t>contains – O(1)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AFBE7-449A-BC47-BBB3-C6C08B3141E9}"/>
              </a:ext>
            </a:extLst>
          </p:cNvPr>
          <p:cNvSpPr txBox="1"/>
          <p:nvPr/>
        </p:nvSpPr>
        <p:spPr>
          <a:xfrm>
            <a:off x="6219617" y="4120803"/>
            <a:ext cx="2146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dirty="0"/>
              <a:t>remove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dirty="0"/>
              <a:t>contains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3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4C2A-8CC0-FA42-A6A9-224CF69D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7" y="338231"/>
            <a:ext cx="8637494" cy="854075"/>
          </a:xfrm>
        </p:spPr>
        <p:txBody>
          <a:bodyPr/>
          <a:lstStyle/>
          <a:p>
            <a:r>
              <a:rPr lang="en-US" dirty="0"/>
              <a:t>Quick Overview Wrapper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C08B-067A-4F41-A800-0AAF8E16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516"/>
          </a:xfrm>
        </p:spPr>
        <p:txBody>
          <a:bodyPr>
            <a:normAutofit fontScale="70000" lnSpcReduction="20000"/>
          </a:bodyPr>
          <a:lstStyle/>
          <a:p>
            <a:r>
              <a:rPr lang="en-IN" sz="2000" b="1" dirty="0"/>
              <a:t>What are Wrapper Classes?</a:t>
            </a:r>
          </a:p>
          <a:p>
            <a:pPr lvl="1"/>
            <a:r>
              <a:rPr lang="en-IN" sz="1700" dirty="0"/>
              <a:t>A wrapper class wraps (encloses) around a data type and gives it an object appearance</a:t>
            </a:r>
          </a:p>
          <a:p>
            <a:pPr lvl="1"/>
            <a:r>
              <a:rPr lang="en-IN" sz="1700" dirty="0"/>
              <a:t>Wrapper classes are final and immutable.</a:t>
            </a:r>
          </a:p>
          <a:p>
            <a:pPr marL="0" indent="0">
              <a:buNone/>
            </a:pPr>
            <a:r>
              <a:rPr lang="en-IN" sz="2000" b="1" dirty="0"/>
              <a:t>Types</a:t>
            </a:r>
          </a:p>
          <a:p>
            <a:pPr lvl="1"/>
            <a:r>
              <a:rPr lang="en-IN" sz="1700" dirty="0"/>
              <a:t>Wrapper: </a:t>
            </a:r>
            <a:r>
              <a:rPr lang="en-IN" sz="1700" dirty="0" err="1"/>
              <a:t>Boolean,Byte,Character,Double,Float,Integer,Long,Short</a:t>
            </a:r>
            <a:endParaRPr lang="en-IN" sz="1700" dirty="0"/>
          </a:p>
          <a:p>
            <a:pPr lvl="1"/>
            <a:r>
              <a:rPr lang="en-IN" sz="1700" dirty="0"/>
              <a:t>Primitive: </a:t>
            </a:r>
            <a:r>
              <a:rPr lang="en-IN" sz="1700" dirty="0" err="1"/>
              <a:t>boolean,byte,char</a:t>
            </a:r>
            <a:r>
              <a:rPr lang="en-IN" sz="1700" dirty="0"/>
              <a:t> ,double, float, int , </a:t>
            </a:r>
            <a:r>
              <a:rPr lang="en-IN" sz="1700" dirty="0" err="1"/>
              <a:t>long,short</a:t>
            </a:r>
            <a:endParaRPr lang="en-IN" sz="1700" dirty="0"/>
          </a:p>
          <a:p>
            <a:r>
              <a:rPr lang="en-IN" sz="2000" b="1" dirty="0"/>
              <a:t>Why Wrapper Classes?</a:t>
            </a:r>
          </a:p>
          <a:p>
            <a:pPr lvl="1"/>
            <a:r>
              <a:rPr lang="en-IN" sz="1700" dirty="0"/>
              <a:t>Creation from other data types</a:t>
            </a:r>
          </a:p>
          <a:p>
            <a:pPr lvl="1"/>
            <a:r>
              <a:rPr lang="en-IN" sz="1700" dirty="0"/>
              <a:t>Integer hundred = </a:t>
            </a:r>
            <a:r>
              <a:rPr lang="en-IN" sz="1700" dirty="0" err="1"/>
              <a:t>Integer.valueOf</a:t>
            </a:r>
            <a:r>
              <a:rPr lang="en-IN" sz="1700" dirty="0"/>
              <a:t>("100"); Boolean value = </a:t>
            </a:r>
            <a:r>
              <a:rPr lang="en-IN" sz="1700" dirty="0" err="1"/>
              <a:t>Boolean.valueOf</a:t>
            </a:r>
            <a:r>
              <a:rPr lang="en-IN" sz="1700" dirty="0"/>
              <a:t>("True");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0F4A65-6608-9D44-8B65-2593BF7BDB0C}"/>
              </a:ext>
            </a:extLst>
          </p:cNvPr>
          <p:cNvSpPr/>
          <p:nvPr/>
        </p:nvSpPr>
        <p:spPr>
          <a:xfrm>
            <a:off x="1134035" y="3934446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b="1" dirty="0"/>
              <a:t>Autoboxing</a:t>
            </a:r>
          </a:p>
          <a:p>
            <a:endParaRPr lang="en-IN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Autoboxing is the automatic conversion that the Java compiler makes between the primitive types and their corresponding object wrapper 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 Boxing uses the static </a:t>
            </a:r>
            <a:r>
              <a:rPr lang="en-IN" sz="1200" dirty="0" err="1"/>
              <a:t>valueOf</a:t>
            </a:r>
            <a:r>
              <a:rPr lang="en-IN" sz="1200" dirty="0"/>
              <a:t> methods.</a:t>
            </a:r>
          </a:p>
          <a:p>
            <a:br>
              <a:rPr lang="en-IN" dirty="0">
                <a:solidFill>
                  <a:srgbClr val="24292F"/>
                </a:solidFill>
                <a:latin typeface="-apple-system"/>
              </a:rPr>
            </a:br>
            <a:endParaRPr lang="en-I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527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7300-E2F4-2A45-AAAD-0DD36A71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806" y="162996"/>
            <a:ext cx="2241884" cy="279766"/>
          </a:xfrm>
        </p:spPr>
        <p:txBody>
          <a:bodyPr>
            <a:normAutofit fontScale="90000"/>
          </a:bodyPr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0248-ECB3-D542-AF66-B7549AA29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8448"/>
            <a:ext cx="10515600" cy="11870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Arranged in order of Processing.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r>
              <a:rPr lang="en-US" sz="2400" dirty="0"/>
              <a:t>     Examples: Calendar Meetings Attendance, </a:t>
            </a:r>
            <a:r>
              <a:rPr lang="en-US" sz="2400" dirty="0" err="1"/>
              <a:t>Todo</a:t>
            </a:r>
            <a:r>
              <a:rPr lang="en-US" sz="2400" dirty="0"/>
              <a:t> –List, Jenkin jobs, Azure </a:t>
            </a:r>
            <a:r>
              <a:rPr lang="en-US" sz="2400" dirty="0" err="1"/>
              <a:t>Devops</a:t>
            </a:r>
            <a:r>
              <a:rPr lang="en-US" sz="2400" dirty="0"/>
              <a:t> tasks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5882-BF0C-8A44-88F2-D7F036365C1F}"/>
              </a:ext>
            </a:extLst>
          </p:cNvPr>
          <p:cNvSpPr txBox="1"/>
          <p:nvPr/>
        </p:nvSpPr>
        <p:spPr>
          <a:xfrm>
            <a:off x="981776" y="2274441"/>
            <a:ext cx="960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 interface extends Collection interface. So, Queue will supports all collection interface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71F64-02A8-9847-89EC-883D15FE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" y="2723552"/>
            <a:ext cx="8973463" cy="30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D27E-D927-514F-9249-3E0D79E3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PriorityQueue</a:t>
            </a:r>
            <a:r>
              <a:rPr lang="en-US" sz="1600" dirty="0"/>
              <a:t>. (</a:t>
            </a:r>
            <a:r>
              <a:rPr lang="en-IN" sz="1600" dirty="0"/>
              <a:t>Queue with the </a:t>
            </a:r>
            <a:r>
              <a:rPr lang="en-IN" sz="1600" dirty="0" err="1"/>
              <a:t>Heapify</a:t>
            </a:r>
            <a:r>
              <a:rPr lang="en-IN" sz="1600" dirty="0"/>
              <a:t> technique – Default is Min-Heap)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FA2A-0941-814B-A2A8-B62573E5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4" y="1582220"/>
            <a:ext cx="9341919" cy="275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EF59-657A-BC47-8438-60D47539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9" y="3573379"/>
            <a:ext cx="6897170" cy="31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3D7C1-5E02-B24A-B7DC-92B3F12F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10" y="600192"/>
            <a:ext cx="9695635" cy="4048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0607CB-46CC-4C4F-90BB-AC009D353B47}"/>
              </a:ext>
            </a:extLst>
          </p:cNvPr>
          <p:cNvSpPr txBox="1"/>
          <p:nvPr/>
        </p:nvSpPr>
        <p:spPr>
          <a:xfrm>
            <a:off x="7228572" y="1540042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dictionary</a:t>
            </a:r>
          </a:p>
        </p:txBody>
      </p:sp>
    </p:spTree>
    <p:extLst>
      <p:ext uri="{BB962C8B-B14F-4D97-AF65-F5344CB8AC3E}">
        <p14:creationId xmlns:p14="http://schemas.microsoft.com/office/powerpoint/2010/main" val="118873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78B0-A21F-0C4A-9FD5-8F54B865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639133"/>
            <a:ext cx="9336505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EE3-198B-7A47-B272-01A4D6CA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F5458-A8DD-7749-8773-E54910EE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9" y="2327703"/>
            <a:ext cx="10515601" cy="28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DC30-EB46-9D41-94C4-D93437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6068F-8D36-3C4A-B354-70FF5EAA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35056"/>
            <a:ext cx="9843436" cy="26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3D9-7B0A-3B46-ABDB-F70B210A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B4BFD-9593-6D4A-994E-B6693787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6" y="2098307"/>
            <a:ext cx="10158272" cy="29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5C-8DB0-474B-BE1D-7E7D2894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190B-D203-6844-915F-0C8DEB84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797963"/>
            <a:ext cx="10651958" cy="32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6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5686-2D1F-CB48-B1E1-884AB7F8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101" y="289555"/>
            <a:ext cx="3186953" cy="701675"/>
          </a:xfrm>
        </p:spPr>
        <p:txBody>
          <a:bodyPr>
            <a:normAutofit/>
          </a:bodyPr>
          <a:lstStyle/>
          <a:p>
            <a:r>
              <a:rPr lang="en-US" dirty="0"/>
              <a:t>Generics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29AB70-6F82-3E44-A1A9-9E6916DB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466" y="1618642"/>
            <a:ext cx="99187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641BD-848F-A347-ADD9-5C47FF4F46FF}"/>
              </a:ext>
            </a:extLst>
          </p:cNvPr>
          <p:cNvSpPr txBox="1"/>
          <p:nvPr/>
        </p:nvSpPr>
        <p:spPr>
          <a:xfrm>
            <a:off x="4176074" y="5054692"/>
            <a:ext cx="54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method in </a:t>
            </a:r>
            <a:r>
              <a:rPr lang="en-US" b="1" dirty="0"/>
              <a:t>Comparator Interface</a:t>
            </a:r>
          </a:p>
        </p:txBody>
      </p:sp>
    </p:spTree>
    <p:extLst>
      <p:ext uri="{BB962C8B-B14F-4D97-AF65-F5344CB8AC3E}">
        <p14:creationId xmlns:p14="http://schemas.microsoft.com/office/powerpoint/2010/main" val="3181527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EBE3-2A62-5E44-9535-A10EFE7E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612" y="78255"/>
            <a:ext cx="6329083" cy="432733"/>
          </a:xfrm>
        </p:spPr>
        <p:txBody>
          <a:bodyPr>
            <a:noAutofit/>
          </a:bodyPr>
          <a:lstStyle/>
          <a:p>
            <a:r>
              <a:rPr lang="en-US" sz="3600" dirty="0"/>
              <a:t>Let’s Understand </a:t>
            </a:r>
            <a:r>
              <a:rPr lang="en-US" sz="3600" b="1" dirty="0"/>
              <a:t>Type 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5A8D-C520-D341-BD0E-D5FD4B65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702"/>
            <a:ext cx="10515600" cy="3336329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sz="2400" b="1" dirty="0"/>
              <a:t>Upcasting/Widening (Automatic)</a:t>
            </a:r>
            <a:r>
              <a:rPr lang="en-US" b="1" dirty="0"/>
              <a:t> -&gt; </a:t>
            </a:r>
            <a:r>
              <a:rPr lang="en-IN" sz="2000" b="1" dirty="0"/>
              <a:t>Casting from a subclass to a superclass.</a:t>
            </a:r>
            <a:r>
              <a:rPr lang="en-IN" sz="2000" dirty="0"/>
              <a:t> Typically, the upcasting is implicitly performed by the compiler.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Ex1:</a:t>
            </a:r>
            <a:r>
              <a:rPr lang="en-IN" dirty="0"/>
              <a:t>		</a:t>
            </a: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Cat cat = new Cat();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		Animal animal = cat; (implicit casting)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                                   Animal animal = (Animal) cat; (We could do explicitly also)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Ex2:</a:t>
            </a: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1800" dirty="0"/>
              <a:t>byte</a:t>
            </a:r>
            <a:r>
              <a:rPr lang="en-IN" dirty="0"/>
              <a:t> -&gt; </a:t>
            </a:r>
            <a:r>
              <a:rPr lang="en-IN" sz="1800" dirty="0"/>
              <a:t>short</a:t>
            </a:r>
            <a:r>
              <a:rPr lang="en-IN" dirty="0"/>
              <a:t> -&gt; </a:t>
            </a:r>
            <a:r>
              <a:rPr lang="en-IN" sz="1800" dirty="0"/>
              <a:t>char</a:t>
            </a:r>
            <a:r>
              <a:rPr lang="en-IN" dirty="0"/>
              <a:t> -&gt; </a:t>
            </a:r>
            <a:r>
              <a:rPr lang="en-IN" sz="1800" dirty="0"/>
              <a:t>int</a:t>
            </a:r>
            <a:r>
              <a:rPr lang="en-IN" dirty="0"/>
              <a:t> -&gt; </a:t>
            </a:r>
            <a:r>
              <a:rPr lang="en-IN" sz="1800" dirty="0"/>
              <a:t>long</a:t>
            </a:r>
            <a:r>
              <a:rPr lang="en-IN" dirty="0"/>
              <a:t> -&gt; </a:t>
            </a:r>
            <a:r>
              <a:rPr lang="en-IN" sz="1800" dirty="0"/>
              <a:t>float</a:t>
            </a:r>
            <a:r>
              <a:rPr lang="en-IN" dirty="0"/>
              <a:t> -&gt; </a:t>
            </a:r>
            <a:r>
              <a:rPr lang="en-IN" sz="1800" dirty="0"/>
              <a:t>double</a:t>
            </a: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b="1" dirty="0" err="1"/>
              <a:t>Downcasting</a:t>
            </a:r>
            <a:r>
              <a:rPr lang="en-IN" sz="2400" b="1" dirty="0"/>
              <a:t>/Narrowing (Manual)</a:t>
            </a:r>
            <a:r>
              <a:rPr lang="en-US" sz="2400" b="1" dirty="0"/>
              <a:t> -&gt; </a:t>
            </a:r>
            <a:r>
              <a:rPr lang="en-IN" sz="2400" b="1" dirty="0"/>
              <a:t>Casting from a superclass to a subclass. 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Ex:</a:t>
            </a:r>
            <a:r>
              <a:rPr lang="en-IN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2000" dirty="0"/>
              <a:t>double</a:t>
            </a:r>
            <a:r>
              <a:rPr lang="en-IN" dirty="0"/>
              <a:t> -&gt; </a:t>
            </a:r>
            <a:r>
              <a:rPr lang="en-IN" sz="2000" dirty="0"/>
              <a:t>float</a:t>
            </a:r>
            <a:r>
              <a:rPr lang="en-IN" dirty="0"/>
              <a:t> -&gt; </a:t>
            </a:r>
            <a:r>
              <a:rPr lang="en-IN" sz="2000" dirty="0"/>
              <a:t>long</a:t>
            </a:r>
            <a:r>
              <a:rPr lang="en-IN" dirty="0"/>
              <a:t> -&gt; </a:t>
            </a:r>
            <a:r>
              <a:rPr lang="en-IN" sz="2000" dirty="0"/>
              <a:t>int</a:t>
            </a:r>
            <a:r>
              <a:rPr lang="en-IN" dirty="0"/>
              <a:t> -&gt; </a:t>
            </a:r>
            <a:r>
              <a:rPr lang="en-IN" sz="2000" dirty="0"/>
              <a:t>char</a:t>
            </a:r>
            <a:r>
              <a:rPr lang="en-IN" dirty="0"/>
              <a:t> -&gt; </a:t>
            </a:r>
            <a:r>
              <a:rPr lang="en-IN" sz="2000" dirty="0"/>
              <a:t>short</a:t>
            </a:r>
            <a:r>
              <a:rPr lang="en-IN" dirty="0"/>
              <a:t> -&gt; </a:t>
            </a:r>
            <a:r>
              <a:rPr lang="en-IN" sz="2000" dirty="0"/>
              <a:t>byte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90A9-3D47-8446-A421-E0AC58CF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68" y="4162915"/>
            <a:ext cx="6398857" cy="26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D564E-ADB7-4346-AB1A-1B1E5912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68740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A1FC-21C2-3E43-B713-750853F7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78" y="1645144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understand Arrays first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rays in Java - GeeksforGeeks">
            <a:extLst>
              <a:ext uri="{FF2B5EF4-FFF2-40B4-BE49-F238E27FC236}">
                <a16:creationId xmlns:a16="http://schemas.microsoft.com/office/drawing/2014/main" id="{9F24A54F-385E-EC44-8134-A8F30C7F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63" y="2408493"/>
            <a:ext cx="11548872" cy="28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844A9-56F7-7F4C-85A2-6F20EE2D0595}"/>
              </a:ext>
            </a:extLst>
          </p:cNvPr>
          <p:cNvSpPr txBox="1"/>
          <p:nvPr/>
        </p:nvSpPr>
        <p:spPr>
          <a:xfrm>
            <a:off x="490290" y="5288799"/>
            <a:ext cx="12517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Arrays are fixed in size. </a:t>
            </a:r>
          </a:p>
          <a:p>
            <a:r>
              <a:rPr lang="en-US" dirty="0"/>
              <a:t>Once we create an array there is no way to increase or decrease the size in advance</a:t>
            </a:r>
          </a:p>
          <a:p>
            <a:r>
              <a:rPr lang="en-US" dirty="0"/>
              <a:t>Homogeneous </a:t>
            </a:r>
          </a:p>
        </p:txBody>
      </p:sp>
    </p:spTree>
    <p:extLst>
      <p:ext uri="{BB962C8B-B14F-4D97-AF65-F5344CB8AC3E}">
        <p14:creationId xmlns:p14="http://schemas.microsoft.com/office/powerpoint/2010/main" val="273075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3CC5-1721-8749-9639-A3F2A9853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497"/>
            <a:ext cx="10515600" cy="213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Why Generics </a:t>
            </a:r>
          </a:p>
          <a:p>
            <a:r>
              <a:rPr lang="en-US" sz="1800" dirty="0"/>
              <a:t>Java compiler doesn’t have knowledge about the type of the data stored in Non-Gen. Need to do explicit cast while retrieving the stored data.</a:t>
            </a:r>
          </a:p>
          <a:p>
            <a:r>
              <a:rPr lang="en-US" sz="1800" dirty="0"/>
              <a:t>Stronger type checks at compile time</a:t>
            </a:r>
          </a:p>
          <a:p>
            <a:r>
              <a:rPr lang="en-US" sz="1800" dirty="0"/>
              <a:t>Generics add the type-safety</a:t>
            </a:r>
          </a:p>
          <a:p>
            <a:r>
              <a:rPr lang="en-US" sz="1800" dirty="0"/>
              <a:t>Adds stability to the code by making more of bugs deductible at compile time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A1B4E-A990-B244-A246-2C6D08813B9B}"/>
              </a:ext>
            </a:extLst>
          </p:cNvPr>
          <p:cNvSpPr txBox="1"/>
          <p:nvPr/>
        </p:nvSpPr>
        <p:spPr>
          <a:xfrm>
            <a:off x="3359150" y="108902"/>
            <a:ext cx="30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Generics </a:t>
            </a:r>
          </a:p>
          <a:p>
            <a:r>
              <a:rPr lang="en-US" sz="1200" dirty="0"/>
              <a:t>               - (introduced in  Java 1.5)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7CD04-BF32-824E-999C-EF323B1FC7F8}"/>
              </a:ext>
            </a:extLst>
          </p:cNvPr>
          <p:cNvSpPr txBox="1"/>
          <p:nvPr/>
        </p:nvSpPr>
        <p:spPr>
          <a:xfrm>
            <a:off x="1613649" y="326137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Without Generics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66E30-237C-7244-ADD3-361BFBDA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613666"/>
            <a:ext cx="54737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3F0EA-8217-DC4C-98A8-E5628B80288B}"/>
              </a:ext>
            </a:extLst>
          </p:cNvPr>
          <p:cNvSpPr txBox="1"/>
          <p:nvPr/>
        </p:nvSpPr>
        <p:spPr>
          <a:xfrm>
            <a:off x="6606990" y="327841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 Generics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E8AAB-1E3E-7A4A-9C2B-DCF775D0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3" y="3647746"/>
            <a:ext cx="54737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271D39-893B-7945-9C4E-E1F3E9927F6A}"/>
              </a:ext>
            </a:extLst>
          </p:cNvPr>
          <p:cNvSpPr txBox="1"/>
          <p:nvPr/>
        </p:nvSpPr>
        <p:spPr>
          <a:xfrm>
            <a:off x="493058" y="6211669"/>
            <a:ext cx="770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https://docs.oracle.com/javase/tutorial/java/generics/why.html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7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BE8F-3BA9-2A44-8C30-1B07DBBA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235" y="185550"/>
            <a:ext cx="4890247" cy="495487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 Generics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B58185-8989-AD4A-BF28-79F6A23E1601}"/>
              </a:ext>
            </a:extLst>
          </p:cNvPr>
          <p:cNvSpPr txBox="1">
            <a:spLocks noChangeArrowheads="1"/>
          </p:cNvSpPr>
          <p:nvPr/>
        </p:nvSpPr>
        <p:spPr>
          <a:xfrm>
            <a:off x="1084730" y="844924"/>
            <a:ext cx="9144000" cy="439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// a parameterized (generic) class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public class </a:t>
            </a:r>
            <a:r>
              <a:rPr lang="en-US" altLang="en-US" sz="1600" b="1" dirty="0">
                <a:solidFill>
                  <a:srgbClr val="262626"/>
                </a:solidFill>
              </a:rPr>
              <a:t>name</a:t>
            </a:r>
            <a:r>
              <a:rPr lang="en-US" altLang="en-US" sz="1600" dirty="0">
                <a:solidFill>
                  <a:srgbClr val="262626"/>
                </a:solidFill>
              </a:rPr>
              <a:t>&lt;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&gt;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public class </a:t>
            </a:r>
            <a:r>
              <a:rPr lang="en-US" altLang="en-US" sz="1600" b="1" dirty="0">
                <a:solidFill>
                  <a:srgbClr val="262626"/>
                </a:solidFill>
              </a:rPr>
              <a:t>name</a:t>
            </a:r>
            <a:r>
              <a:rPr lang="en-US" altLang="en-US" sz="1600" dirty="0">
                <a:solidFill>
                  <a:srgbClr val="262626"/>
                </a:solidFill>
              </a:rPr>
              <a:t>&lt;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, 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, ..., 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&gt; {</a:t>
            </a:r>
          </a:p>
          <a:p>
            <a:pPr lvl="1"/>
            <a:endParaRPr lang="en-US" altLang="en-US" sz="1600" dirty="0">
              <a:solidFill>
                <a:srgbClr val="404040"/>
              </a:solidFill>
            </a:endParaRPr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By putting the </a:t>
            </a:r>
            <a:r>
              <a:rPr lang="en-US" altLang="en-US" sz="1600" b="1" dirty="0">
                <a:solidFill>
                  <a:srgbClr val="404040"/>
                </a:solidFill>
              </a:rPr>
              <a:t>Type</a:t>
            </a:r>
            <a:r>
              <a:rPr lang="en-US" altLang="en-US" sz="1600" dirty="0">
                <a:solidFill>
                  <a:srgbClr val="404040"/>
                </a:solidFill>
              </a:rPr>
              <a:t> in &lt; &gt;, you are demanding that any client that constructs your object must supply a type parameter.</a:t>
            </a:r>
          </a:p>
          <a:p>
            <a:pPr lvl="2"/>
            <a:r>
              <a:rPr lang="en-US" altLang="en-US" sz="1600" dirty="0"/>
              <a:t>You can require multiple type parameters separated by commas.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The rest of your class's code can refer to that type by name.</a:t>
            </a:r>
          </a:p>
          <a:p>
            <a:pPr lvl="2"/>
            <a:r>
              <a:rPr lang="en-US" altLang="en-US" sz="1600" dirty="0"/>
              <a:t>The convention is to use a 1-letter name such as:</a:t>
            </a:r>
            <a:br>
              <a:rPr lang="en-US" altLang="en-US" sz="1600" dirty="0"/>
            </a:br>
            <a:r>
              <a:rPr lang="en-US" altLang="en-US" sz="1600" dirty="0"/>
              <a:t>T for Type, E for Element, N for Number, K for Key, or V for Value.</a:t>
            </a:r>
          </a:p>
          <a:p>
            <a:pPr lvl="2"/>
            <a:endParaRPr lang="en-US" altLang="en-US" sz="1600" dirty="0"/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The type parameter is </a:t>
            </a:r>
            <a:r>
              <a:rPr lang="en-US" altLang="en-US" sz="1600" i="1" dirty="0">
                <a:solidFill>
                  <a:srgbClr val="404040"/>
                </a:solidFill>
              </a:rPr>
              <a:t>instantiated </a:t>
            </a:r>
            <a:r>
              <a:rPr lang="en-US" altLang="en-US" sz="1600" dirty="0">
                <a:solidFill>
                  <a:srgbClr val="404040"/>
                </a:solidFill>
              </a:rPr>
              <a:t>by the client. (e.g. E → String)</a:t>
            </a:r>
          </a:p>
        </p:txBody>
      </p:sp>
    </p:spTree>
    <p:extLst>
      <p:ext uri="{BB962C8B-B14F-4D97-AF65-F5344CB8AC3E}">
        <p14:creationId xmlns:p14="http://schemas.microsoft.com/office/powerpoint/2010/main" val="2416639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978DA7-8BB8-5840-BFB0-14EFB190D4AC}"/>
              </a:ext>
            </a:extLst>
          </p:cNvPr>
          <p:cNvSpPr txBox="1">
            <a:spLocks noChangeArrowheads="1"/>
          </p:cNvSpPr>
          <p:nvPr/>
        </p:nvSpPr>
        <p:spPr>
          <a:xfrm>
            <a:off x="1461247" y="918882"/>
            <a:ext cx="9144000" cy="364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public class Foo&lt;T&gt; {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private T </a:t>
            </a:r>
            <a:r>
              <a:rPr lang="en-US" altLang="en-US" sz="1800" dirty="0" err="1">
                <a:solidFill>
                  <a:srgbClr val="404040"/>
                </a:solidFill>
                <a:latin typeface="Courier New" panose="02070309020205020404" pitchFamily="49" charset="0"/>
              </a:rPr>
              <a:t>myField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;                   </a:t>
            </a:r>
            <a:r>
              <a:rPr lang="en-US" alt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// ok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private T[] </a:t>
            </a:r>
            <a:r>
              <a:rPr lang="en-US" altLang="en-US" sz="1800" dirty="0" err="1">
                <a:solidFill>
                  <a:srgbClr val="404040"/>
                </a:solidFill>
                <a:latin typeface="Courier New" panose="02070309020205020404" pitchFamily="49" charset="0"/>
              </a:rPr>
              <a:t>myArray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;                 </a:t>
            </a:r>
            <a:r>
              <a:rPr lang="en-US" altLang="en-US" sz="1800" dirty="0">
                <a:solidFill>
                  <a:srgbClr val="006600"/>
                </a:solidFill>
                <a:latin typeface="Courier New" panose="02070309020205020404" pitchFamily="49" charset="0"/>
              </a:rPr>
              <a:t>// ok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public Foo(T param) {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800" dirty="0" err="1">
                <a:solidFill>
                  <a:srgbClr val="800000"/>
                </a:solidFill>
                <a:latin typeface="Courier New" panose="02070309020205020404" pitchFamily="49" charset="0"/>
              </a:rPr>
              <a:t>myField</a:t>
            </a:r>
            <a:r>
              <a:rPr lang="en-US" altLang="en-US" sz="1800" dirty="0">
                <a:solidFill>
                  <a:srgbClr val="800000"/>
                </a:solidFill>
                <a:latin typeface="Courier New" panose="02070309020205020404" pitchFamily="49" charset="0"/>
              </a:rPr>
              <a:t> = new T();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           </a:t>
            </a:r>
            <a:r>
              <a:rPr lang="en-US" alt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// error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en-US" sz="1800" dirty="0" err="1">
                <a:solidFill>
                  <a:srgbClr val="800000"/>
                </a:solidFill>
                <a:latin typeface="Courier New" panose="02070309020205020404" pitchFamily="49" charset="0"/>
              </a:rPr>
              <a:t>myArray</a:t>
            </a:r>
            <a:r>
              <a:rPr lang="en-US" altLang="en-US" sz="1800" dirty="0">
                <a:solidFill>
                  <a:srgbClr val="800000"/>
                </a:solidFill>
                <a:latin typeface="Courier New" panose="02070309020205020404" pitchFamily="49" charset="0"/>
              </a:rPr>
              <a:t> = new T[10];            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// error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    }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</a:rPr>
              <a:t>}</a:t>
            </a:r>
            <a:endParaRPr lang="en-US" altLang="en-US" sz="1800" dirty="0">
              <a:solidFill>
                <a:srgbClr val="404040"/>
              </a:solidFill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>
              <a:solidFill>
                <a:srgbClr val="404040"/>
              </a:solidFill>
            </a:endParaRPr>
          </a:p>
          <a:p>
            <a:pPr lvl="1"/>
            <a:r>
              <a:rPr lang="en-US" altLang="en-US" sz="1800" dirty="0">
                <a:solidFill>
                  <a:srgbClr val="404040"/>
                </a:solidFill>
              </a:rPr>
              <a:t>You cannot create objects or arrays of a parameterized type.</a:t>
            </a:r>
          </a:p>
        </p:txBody>
      </p:sp>
    </p:spTree>
    <p:extLst>
      <p:ext uri="{BB962C8B-B14F-4D97-AF65-F5344CB8AC3E}">
        <p14:creationId xmlns:p14="http://schemas.microsoft.com/office/powerpoint/2010/main" val="3577693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C7B5-E4E2-4D4C-A9C6-581F74AB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type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E886-2A8A-2748-9DC8-875936AE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5999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>
                <a:solidFill>
                  <a:srgbClr val="262626"/>
                </a:solidFill>
              </a:rPr>
              <a:t>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 extends </a:t>
            </a:r>
            <a:r>
              <a:rPr lang="en-US" altLang="en-US" b="1" dirty="0" err="1">
                <a:solidFill>
                  <a:srgbClr val="262626"/>
                </a:solidFill>
              </a:rPr>
              <a:t>SuperType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&gt;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An upper bound; accepts the given supertype or any of its subtypes.</a:t>
            </a:r>
          </a:p>
          <a:p>
            <a:pPr marL="457200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pPr>
              <a:buFontTx/>
              <a:buNone/>
            </a:pP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>
                <a:solidFill>
                  <a:srgbClr val="262626"/>
                </a:solidFill>
              </a:rPr>
              <a:t>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 super </a:t>
            </a:r>
            <a:r>
              <a:rPr lang="en-US" altLang="en-US" b="1" dirty="0" err="1">
                <a:solidFill>
                  <a:srgbClr val="262626"/>
                </a:solidFill>
              </a:rPr>
              <a:t>SuperType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&gt;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 lower bound; accepts the given supertype or any of its supertypes.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9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1B5C-E06E-404E-97FE-7ED38278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WildCards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BE6DB-CD72-B94B-BB68-00E54E901C78}"/>
              </a:ext>
            </a:extLst>
          </p:cNvPr>
          <p:cNvSpPr/>
          <p:nvPr/>
        </p:nvSpPr>
        <p:spPr>
          <a:xfrm>
            <a:off x="923365" y="1613647"/>
            <a:ext cx="929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?</a:t>
            </a:r>
            <a:r>
              <a:rPr lang="en-US" altLang="en-US" dirty="0">
                <a:solidFill>
                  <a:srgbClr val="262626"/>
                </a:solidFill>
              </a:rPr>
              <a:t> indicates a </a:t>
            </a:r>
            <a:r>
              <a:rPr lang="en-US" altLang="en-US" i="1" dirty="0">
                <a:solidFill>
                  <a:srgbClr val="262626"/>
                </a:solidFill>
              </a:rPr>
              <a:t>wild-card</a:t>
            </a:r>
            <a:r>
              <a:rPr lang="en-US" altLang="en-US" dirty="0">
                <a:solidFill>
                  <a:srgbClr val="262626"/>
                </a:solidFill>
              </a:rPr>
              <a:t> type parameter, one that can be any type.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List&lt;?&gt; list = new List&lt;?&gt;();  </a:t>
            </a:r>
            <a:r>
              <a:rPr lang="en-US" altLang="en-US" dirty="0">
                <a:solidFill>
                  <a:srgbClr val="006600"/>
                </a:solidFill>
                <a:latin typeface="Courier New" panose="02070309020205020404" pitchFamily="49" charset="0"/>
              </a:rPr>
              <a:t>// anything</a:t>
            </a:r>
          </a:p>
          <a:p>
            <a:pPr lvl="1"/>
            <a:endParaRPr lang="en-US" altLang="en-US" dirty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en-US" dirty="0">
                <a:solidFill>
                  <a:srgbClr val="262626"/>
                </a:solidFill>
              </a:rPr>
              <a:t>Difference between 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List&lt;?&gt;</a:t>
            </a:r>
            <a:r>
              <a:rPr lang="en-US" altLang="en-US" dirty="0">
                <a:solidFill>
                  <a:srgbClr val="262626"/>
                </a:solidFill>
              </a:rPr>
              <a:t> and 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List&lt;Object&gt;</a:t>
            </a:r>
            <a:r>
              <a:rPr lang="en-US" altLang="en-US" dirty="0">
                <a:solidFill>
                  <a:srgbClr val="262626"/>
                </a:solidFill>
              </a:rPr>
              <a:t> :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?</a:t>
            </a:r>
            <a:r>
              <a:rPr lang="en-US" altLang="en-US" dirty="0">
                <a:solidFill>
                  <a:srgbClr val="404040"/>
                </a:solidFill>
              </a:rPr>
              <a:t> can become any particular type;  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Object</a:t>
            </a:r>
            <a:r>
              <a:rPr lang="en-US" altLang="en-US" dirty="0">
                <a:solidFill>
                  <a:srgbClr val="404040"/>
                </a:solidFill>
              </a:rPr>
              <a:t> is just one such type.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List&lt;Object&gt;</a:t>
            </a:r>
            <a:r>
              <a:rPr lang="en-US" altLang="en-US" dirty="0">
                <a:solidFill>
                  <a:srgbClr val="404040"/>
                </a:solidFill>
              </a:rPr>
              <a:t> is restrictive; wouldn't take a 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</a:rPr>
              <a:t>List&lt;String&gt;</a:t>
            </a:r>
          </a:p>
        </p:txBody>
      </p:sp>
    </p:spTree>
    <p:extLst>
      <p:ext uri="{BB962C8B-B14F-4D97-AF65-F5344CB8AC3E}">
        <p14:creationId xmlns:p14="http://schemas.microsoft.com/office/powerpoint/2010/main" val="148892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D78870-0B54-C84E-B482-AC1DC5C7864D}"/>
              </a:ext>
            </a:extLst>
          </p:cNvPr>
          <p:cNvSpPr txBox="1"/>
          <p:nvPr/>
        </p:nvSpPr>
        <p:spPr>
          <a:xfrm>
            <a:off x="1108710" y="359648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2B16-1C16-734A-AD97-C3D7D3354DC3}"/>
              </a:ext>
            </a:extLst>
          </p:cNvPr>
          <p:cNvSpPr txBox="1"/>
          <p:nvPr/>
        </p:nvSpPr>
        <p:spPr>
          <a:xfrm>
            <a:off x="7793954" y="35964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971D7-F4DB-1D44-B140-AE346E12CB39}"/>
              </a:ext>
            </a:extLst>
          </p:cNvPr>
          <p:cNvSpPr txBox="1"/>
          <p:nvPr/>
        </p:nvSpPr>
        <p:spPr>
          <a:xfrm>
            <a:off x="4701213" y="3059668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3D7B69-B72F-1D42-8F61-77472E21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335167"/>
            <a:ext cx="3722370" cy="20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7DFDDB6B-0752-CC43-952C-326389CC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97" y="905006"/>
            <a:ext cx="464820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ee Data Structure">
            <a:extLst>
              <a:ext uri="{FF2B5EF4-FFF2-40B4-BE49-F238E27FC236}">
                <a16:creationId xmlns:a16="http://schemas.microsoft.com/office/drawing/2014/main" id="{2D5FC73C-F0A0-0540-9825-14BCDF6D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3584445"/>
            <a:ext cx="2834640" cy="2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64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E731-F650-E74A-8120-49748408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0402-657E-6B4A-90DB-1D102481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4715"/>
          </a:xfrm>
        </p:spPr>
        <p:txBody>
          <a:bodyPr>
            <a:noAutofit/>
          </a:bodyPr>
          <a:lstStyle/>
          <a:p>
            <a:r>
              <a:rPr lang="en-US" sz="2000" dirty="0"/>
              <a:t>We want to focus on data structure or business logic ? =&gt; BL</a:t>
            </a:r>
          </a:p>
          <a:p>
            <a:r>
              <a:rPr lang="en-US" sz="2000" dirty="0"/>
              <a:t>Java provides built in collections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05E2-457E-3B49-9A5F-84DB5BB3201D}"/>
              </a:ext>
            </a:extLst>
          </p:cNvPr>
          <p:cNvSpPr txBox="1"/>
          <p:nvPr/>
        </p:nvSpPr>
        <p:spPr>
          <a:xfrm>
            <a:off x="2652154" y="3137387"/>
            <a:ext cx="70488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Collections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List         - </a:t>
            </a:r>
            <a:r>
              <a:rPr lang="en-US" sz="2000" dirty="0"/>
              <a:t>Ordered, Duplicates 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Set         - </a:t>
            </a:r>
            <a:r>
              <a:rPr lang="en-US" sz="2000" dirty="0"/>
              <a:t>Unordered, Duplicates Not 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Queue   - </a:t>
            </a:r>
            <a:r>
              <a:rPr lang="en-US" sz="2000" dirty="0"/>
              <a:t>Ordered. FIFO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Map       - </a:t>
            </a:r>
            <a:r>
              <a:rPr lang="en-US" sz="2000" dirty="0"/>
              <a:t>Key value pair</a:t>
            </a:r>
          </a:p>
        </p:txBody>
      </p:sp>
    </p:spTree>
    <p:extLst>
      <p:ext uri="{BB962C8B-B14F-4D97-AF65-F5344CB8AC3E}">
        <p14:creationId xmlns:p14="http://schemas.microsoft.com/office/powerpoint/2010/main" val="2116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ass-and-interface-hierarchy">
            <a:extLst>
              <a:ext uri="{FF2B5EF4-FFF2-40B4-BE49-F238E27FC236}">
                <a16:creationId xmlns:a16="http://schemas.microsoft.com/office/drawing/2014/main" id="{C5E0AD5C-5FCA-3449-9B26-DC164718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" y="125730"/>
            <a:ext cx="10464501" cy="55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31A51-5610-EE4D-B4D7-E8F9C069FF6D}"/>
              </a:ext>
            </a:extLst>
          </p:cNvPr>
          <p:cNvSpPr txBox="1"/>
          <p:nvPr/>
        </p:nvSpPr>
        <p:spPr>
          <a:xfrm>
            <a:off x="409240" y="4776013"/>
            <a:ext cx="204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is not preserved. </a:t>
            </a:r>
            <a:br>
              <a:rPr lang="en-US" dirty="0"/>
            </a:br>
            <a:r>
              <a:rPr lang="en-US" dirty="0"/>
              <a:t>No duplicates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D6206-EE5A-824B-956D-8096B2AC622D}"/>
              </a:ext>
            </a:extLst>
          </p:cNvPr>
          <p:cNvSpPr txBox="1"/>
          <p:nvPr/>
        </p:nvSpPr>
        <p:spPr>
          <a:xfrm>
            <a:off x="4450080" y="4225766"/>
            <a:ext cx="309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preserved. </a:t>
            </a:r>
            <a:br>
              <a:rPr lang="en-US" dirty="0"/>
            </a:br>
            <a:r>
              <a:rPr lang="en-US" dirty="0"/>
              <a:t>Duplicates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764A3-4416-CF48-8520-069C24975E04}"/>
              </a:ext>
            </a:extLst>
          </p:cNvPr>
          <p:cNvSpPr txBox="1"/>
          <p:nvPr/>
        </p:nvSpPr>
        <p:spPr>
          <a:xfrm>
            <a:off x="7989570" y="5265479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Ordered.</a:t>
            </a:r>
            <a:br>
              <a:rPr lang="en-US" dirty="0"/>
            </a:br>
            <a:r>
              <a:rPr lang="en-IN" dirty="0"/>
              <a:t>All elements get inserted at the "end" and removed from the "beginning" (or head) of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2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p-interface-1">
            <a:extLst>
              <a:ext uri="{FF2B5EF4-FFF2-40B4-BE49-F238E27FC236}">
                <a16:creationId xmlns:a16="http://schemas.microsoft.com/office/drawing/2014/main" id="{479AFCED-9729-0845-A6C3-298F736A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" y="354330"/>
            <a:ext cx="10444480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F7A4E-A2D3-EF4B-BD40-AA083AA1B4FD}"/>
              </a:ext>
            </a:extLst>
          </p:cNvPr>
          <p:cNvSpPr txBox="1"/>
          <p:nvPr/>
        </p:nvSpPr>
        <p:spPr>
          <a:xfrm>
            <a:off x="5535930" y="609219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Un-Sorted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6C6D6-B45C-4C48-9C21-98C02A81095C}"/>
              </a:ext>
            </a:extLst>
          </p:cNvPr>
          <p:cNvSpPr txBox="1"/>
          <p:nvPr/>
        </p:nvSpPr>
        <p:spPr>
          <a:xfrm>
            <a:off x="7913369" y="6092190"/>
            <a:ext cx="23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based on Key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B714-B800-0143-8EF9-D070EF6D147B}"/>
              </a:ext>
            </a:extLst>
          </p:cNvPr>
          <p:cNvSpPr txBox="1"/>
          <p:nvPr/>
        </p:nvSpPr>
        <p:spPr>
          <a:xfrm>
            <a:off x="8161020" y="1188720"/>
            <a:ext cx="247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key, value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886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07A20-1016-6649-BAE8-2F16669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554546"/>
            <a:ext cx="8179423" cy="50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1255</Words>
  <Application>Microsoft Macintosh PowerPoint</Application>
  <PresentationFormat>Widescreen</PresentationFormat>
  <Paragraphs>210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Welcome!</vt:lpstr>
      <vt:lpstr> Collection Framework and Generics   </vt:lpstr>
      <vt:lpstr>Quick Overview Wrapper Classes</vt:lpstr>
      <vt:lpstr>What and Why</vt:lpstr>
      <vt:lpstr>PowerPoint Presentation</vt:lpstr>
      <vt:lpstr>Collections</vt:lpstr>
      <vt:lpstr>PowerPoint Presentation</vt:lpstr>
      <vt:lpstr>PowerPoint Presentation</vt:lpstr>
      <vt:lpstr>PowerPoint Presentation</vt:lpstr>
      <vt:lpstr>ArrayList (Dynamic array – grow or shrink)</vt:lpstr>
      <vt:lpstr>LinkedList (DoublyLinkedList)</vt:lpstr>
      <vt:lpstr>Vector (Dynamic array – grow or shrink)</vt:lpstr>
      <vt:lpstr>Iteration Approaches for Collections</vt:lpstr>
      <vt:lpstr>List Performance</vt:lpstr>
      <vt:lpstr>DS Visualization</vt:lpstr>
      <vt:lpstr> Equality in Objects</vt:lpstr>
      <vt:lpstr>Equality in Objects</vt:lpstr>
      <vt:lpstr>Hashing and hashcode</vt:lpstr>
      <vt:lpstr>Sorting Objects</vt:lpstr>
      <vt:lpstr>PowerPoint Presentation</vt:lpstr>
      <vt:lpstr>PowerPoint Presentation</vt:lpstr>
      <vt:lpstr>Custom Comparators</vt:lpstr>
      <vt:lpstr>PowerPoint Presentation</vt:lpstr>
      <vt:lpstr>PowerPoint Presentation</vt:lpstr>
      <vt:lpstr>PowerPoint Presentation</vt:lpstr>
      <vt:lpstr>HashSet (Hashtable)</vt:lpstr>
      <vt:lpstr>TreeSet (TreeMap (Red-BlackTree))</vt:lpstr>
      <vt:lpstr>LinkedHashSet (LinkedHashMap)</vt:lpstr>
      <vt:lpstr>Set Performance</vt:lpstr>
      <vt:lpstr>Queue</vt:lpstr>
      <vt:lpstr>PriorityQueue. (Queue with the Heapify technique – Default is Min-Heap)</vt:lpstr>
      <vt:lpstr>PowerPoint Presentation</vt:lpstr>
      <vt:lpstr>PowerPoint Presentation</vt:lpstr>
      <vt:lpstr>HashMap</vt:lpstr>
      <vt:lpstr>Hashtable</vt:lpstr>
      <vt:lpstr>LinkedHashMap</vt:lpstr>
      <vt:lpstr>TreeMap</vt:lpstr>
      <vt:lpstr>Generics</vt:lpstr>
      <vt:lpstr>Let’s Understand Type Casting </vt:lpstr>
      <vt:lpstr>PowerPoint Presentation</vt:lpstr>
      <vt:lpstr>Implement Generics</vt:lpstr>
      <vt:lpstr>PowerPoint Presentation</vt:lpstr>
      <vt:lpstr>Bounded type Parameters</vt:lpstr>
      <vt:lpstr>WildCards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</dc:title>
  <dc:creator>Harivenkatesh, Polnati</dc:creator>
  <cp:lastModifiedBy>Harivenkatesh, Polnati</cp:lastModifiedBy>
  <cp:revision>681</cp:revision>
  <cp:lastPrinted>2021-09-18T05:33:46Z</cp:lastPrinted>
  <dcterms:created xsi:type="dcterms:W3CDTF">2021-08-29T04:41:47Z</dcterms:created>
  <dcterms:modified xsi:type="dcterms:W3CDTF">2021-09-20T06:06:47Z</dcterms:modified>
</cp:coreProperties>
</file>